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3AC84B-1145-4FAF-8B32-BBF5908A9830}" type="datetimeFigureOut">
              <a:rPr lang="nl-NL"/>
              <a:pPr/>
              <a:t>14-1-2016</a:t>
            </a:fld>
            <a:endParaRPr lang="nl-N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55F08E-840C-46C6-86B5-16F9D2E7F69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870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hthoe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hthoe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hte verbindingslijn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hthoe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5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133B-0CDF-43D2-9B60-6F2A6E52A091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16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EB9972-0E51-469F-92CD-16DD1BE10E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637C-D802-48DC-A109-85DC0BC731D6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C153-382C-46B9-BF5B-7F1EC4EBEB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hthoe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hthoe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hoe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hte verbindingslijn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A9AC9-AC42-49E8-85D6-7CF0CE6B38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1327-175A-4C06-80A0-F90EAD398AF4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A11A-AF53-4F9B-9119-CECA29AEED10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9A43-0627-4D52-A71C-80A9B8A265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hthoe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hoe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hthoe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hthoe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CE60-0DB3-4405-AB7F-27A706133ACC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AB1A3C9-4D69-45AC-A76C-6EE6DA5FD4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F4EAD-2323-4498-A320-A9A857C838B1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D630-1151-49DB-817F-B6DAA67BF7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hthoe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echte verbindingslijn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hthoe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8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7A53-9510-4CC6-B72C-3882CD6B4D7A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19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02E900F-E0A3-484D-ACD7-626E84E0CD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C8AD-FB14-4B7D-AEEE-6D8A44A33796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32417-138F-4822-9137-1CBCEB52A1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hthoe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hthoe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hthoe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DDFB-39C0-46B2-B151-8BD0F8F682D6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9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6A93E3-980A-4B32-AC87-693A4AA8F1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hthoe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hthoe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hoe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6" name="Tijdelijke aanduiding voor dianumm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B502C6-0D42-4DEE-BE98-869DE7B756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7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8A0B-CB79-40E2-967B-E5C5EE71B108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18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hthoe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hoe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hoe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ijdelijke aanduiding voor dianumm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1522D-ABCD-4F91-A6CB-5FC69DAE8B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7" name="Tijdelijke aanduiding voor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4C062-C74D-4D6A-86C6-4CE2606B3E18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18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F957077-4661-4BE1-B141-47B44B5CAC59}" type="datetimeFigureOut">
              <a:rPr lang="nl-NL"/>
              <a:pPr>
                <a:defRPr/>
              </a:pPr>
              <a:t>14-1-2016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C7C9A-5721-4585-A168-D900482528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8" name="Tijdelijke aanduiding voor titel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39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5afFOSY_uI" TargetMode="External"/><Relationship Id="rId2" Type="http://schemas.openxmlformats.org/officeDocument/2006/relationships/hyperlink" Target="https://youtu.be/lG7HnNqt3w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nl-NL" dirty="0"/>
          </a:p>
        </p:txBody>
      </p:sp>
      <p:sp>
        <p:nvSpPr>
          <p:cNvPr id="1331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Het centrale Zenuwstelsel</a:t>
            </a:r>
          </a:p>
        </p:txBody>
      </p:sp>
      <p:pic>
        <p:nvPicPr>
          <p:cNvPr id="13315" name="Afbeelding 3" descr="hersenen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3571875"/>
            <a:ext cx="35337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De kleine hersenen</a:t>
            </a:r>
          </a:p>
        </p:txBody>
      </p:sp>
      <p:sp>
        <p:nvSpPr>
          <p:cNvPr id="22530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Functie</a:t>
            </a:r>
          </a:p>
          <a:p>
            <a:pPr lvl="2" eaLnBrk="1" hangingPunct="1"/>
            <a:r>
              <a:rPr lang="nl-NL" smtClean="0"/>
              <a:t>Bewegingscoördinatie</a:t>
            </a:r>
          </a:p>
          <a:p>
            <a:pPr lvl="2" eaLnBrk="1" hangingPunct="1"/>
            <a:r>
              <a:rPr lang="nl-NL" smtClean="0"/>
              <a:t>Spraakcoördinatie</a:t>
            </a:r>
          </a:p>
          <a:p>
            <a:pPr lvl="2" eaLnBrk="1" hangingPunct="1"/>
            <a:r>
              <a:rPr lang="nl-NL" smtClean="0"/>
              <a:t>Evenwicht</a:t>
            </a:r>
          </a:p>
          <a:p>
            <a:pPr eaLnBrk="1" hangingPunct="1"/>
            <a:r>
              <a:rPr lang="nl-NL" smtClean="0"/>
              <a:t>Stoornis</a:t>
            </a:r>
          </a:p>
          <a:p>
            <a:pPr lvl="2" eaLnBrk="1" hangingPunct="1"/>
            <a:r>
              <a:rPr lang="nl-NL" smtClean="0"/>
              <a:t>Waggelende loop/dronkemansgang</a:t>
            </a:r>
          </a:p>
          <a:p>
            <a:pPr lvl="2" eaLnBrk="1" hangingPunct="1"/>
            <a:r>
              <a:rPr lang="nl-NL" smtClean="0"/>
              <a:t>Dysarterie</a:t>
            </a:r>
          </a:p>
          <a:p>
            <a:pPr lvl="4" eaLnBrk="1" hangingPunct="1"/>
            <a:r>
              <a:rPr lang="nl-NL" smtClean="0"/>
              <a:t>Spraakstoornis:moeite met het vormen van woorden</a:t>
            </a:r>
          </a:p>
          <a:p>
            <a:pPr lvl="4" eaLnBrk="1" hangingPunct="1"/>
            <a:r>
              <a:rPr lang="nl-NL" smtClean="0"/>
              <a:t>Uit zich vaak in stotteren</a:t>
            </a:r>
          </a:p>
          <a:p>
            <a:pPr lvl="2" eaLnBrk="1" hangingPunct="1"/>
            <a:r>
              <a:rPr lang="nl-NL" smtClean="0"/>
              <a:t>Nystagmus</a:t>
            </a:r>
          </a:p>
          <a:p>
            <a:pPr lvl="4" eaLnBrk="1" hangingPunct="1"/>
            <a:r>
              <a:rPr lang="nl-NL" smtClean="0"/>
              <a:t>Heen en weer bewegen van de ogen</a:t>
            </a:r>
          </a:p>
          <a:p>
            <a:pPr lvl="4" eaLnBrk="1" hangingPunct="1"/>
            <a:r>
              <a:rPr lang="nl-NL" smtClean="0"/>
              <a:t>Traag naar 1 kant en dan snel terug</a:t>
            </a:r>
          </a:p>
          <a:p>
            <a:pPr lvl="2"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Hersenstam</a:t>
            </a:r>
          </a:p>
        </p:txBody>
      </p:sp>
      <p:pic>
        <p:nvPicPr>
          <p:cNvPr id="23554" name="Tijdelijke aanduiding voor inhoud 3" descr="hersenstam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2857500"/>
            <a:ext cx="2979737" cy="23590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Hersenstam</a:t>
            </a:r>
          </a:p>
        </p:txBody>
      </p:sp>
      <p:sp>
        <p:nvSpPr>
          <p:cNvPr id="24578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Vormt de verbinding van de hersenen naar het ruggenmerg</a:t>
            </a:r>
          </a:p>
          <a:p>
            <a:pPr eaLnBrk="1" hangingPunct="1"/>
            <a:r>
              <a:rPr lang="nl-NL" smtClean="0"/>
              <a:t>Bevat het bewustzijnscentrum</a:t>
            </a:r>
          </a:p>
          <a:p>
            <a:pPr eaLnBrk="1" hangingPunct="1"/>
            <a:r>
              <a:rPr lang="nl-NL" smtClean="0"/>
              <a:t>Oorsprong van de hersenzenuwen III tot en met XII</a:t>
            </a:r>
          </a:p>
          <a:p>
            <a:pPr eaLnBrk="1" hangingPunct="1"/>
            <a:r>
              <a:rPr lang="nl-NL" smtClean="0"/>
              <a:t>Vanuit evolutie oogpunt bekeken ook wel het oudste brein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Hersenstam</a:t>
            </a:r>
          </a:p>
        </p:txBody>
      </p:sp>
      <p:sp>
        <p:nvSpPr>
          <p:cNvPr id="25602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Functie</a:t>
            </a:r>
          </a:p>
          <a:p>
            <a:pPr lvl="2" eaLnBrk="1" hangingPunct="1"/>
            <a:r>
              <a:rPr lang="nl-NL" smtClean="0"/>
              <a:t>Het regelen van de vitale functies</a:t>
            </a:r>
          </a:p>
          <a:p>
            <a:pPr lvl="4" eaLnBrk="1" hangingPunct="1"/>
            <a:r>
              <a:rPr lang="nl-NL" smtClean="0"/>
              <a:t>Bloeddruk/ademhaling/temperatuur etc</a:t>
            </a:r>
          </a:p>
          <a:p>
            <a:pPr eaLnBrk="1" hangingPunct="1"/>
            <a:r>
              <a:rPr lang="nl-NL" smtClean="0"/>
              <a:t>Stoornis</a:t>
            </a:r>
          </a:p>
          <a:p>
            <a:pPr lvl="2" eaLnBrk="1" hangingPunct="1"/>
            <a:r>
              <a:rPr lang="nl-NL" smtClean="0"/>
              <a:t>Het niet goed functioneren van deze vitale functies is dus levensbedreigend!!!!!!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Ruggenmerg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Functie:</a:t>
            </a:r>
          </a:p>
          <a:p>
            <a:pPr lvl="2" eaLnBrk="1" hangingPunct="1"/>
            <a:r>
              <a:rPr lang="nl-NL" smtClean="0"/>
              <a:t>Verbinding tussen de hersenen en de rest van het lichaam</a:t>
            </a:r>
          </a:p>
        </p:txBody>
      </p:sp>
      <p:pic>
        <p:nvPicPr>
          <p:cNvPr id="26627" name="Picture 4" descr="ruggenme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636838"/>
            <a:ext cx="183832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Ruggenmerg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Loopt door het wervelgat tussen het wervellichaam en de wervelboog</a:t>
            </a:r>
          </a:p>
          <a:p>
            <a:pPr eaLnBrk="1" hangingPunct="1"/>
            <a:r>
              <a:rPr lang="nl-NL" smtClean="0"/>
              <a:t>Is een dikke kabel met zenuwen vanaf het achterhoofdsgat tot ongeveer de 2</a:t>
            </a:r>
            <a:r>
              <a:rPr lang="nl-NL" baseline="30000" smtClean="0"/>
              <a:t>e</a:t>
            </a:r>
            <a:r>
              <a:rPr lang="nl-NL" smtClean="0"/>
              <a:t> lendewervel</a:t>
            </a:r>
          </a:p>
        </p:txBody>
      </p:sp>
      <p:pic>
        <p:nvPicPr>
          <p:cNvPr id="27651" name="Picture 4" descr="ruggenmer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476625"/>
            <a:ext cx="266382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Ruggenmergvliezen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Zie de 3 hersenvliezen</a:t>
            </a:r>
          </a:p>
          <a:p>
            <a:pPr lvl="3" eaLnBrk="1" hangingPunct="1"/>
            <a:r>
              <a:rPr lang="nl-NL" smtClean="0"/>
              <a:t>Harde ruggenmergvlies</a:t>
            </a:r>
          </a:p>
          <a:p>
            <a:pPr lvl="3" eaLnBrk="1" hangingPunct="1"/>
            <a:r>
              <a:rPr lang="nl-NL" smtClean="0"/>
              <a:t>Spinnenwebvlies</a:t>
            </a:r>
          </a:p>
          <a:p>
            <a:pPr lvl="3" eaLnBrk="1" hangingPunct="1"/>
            <a:r>
              <a:rPr lang="nl-NL" smtClean="0"/>
              <a:t>Zachte ruggenmergvlies</a:t>
            </a:r>
          </a:p>
          <a:p>
            <a:pPr lvl="3" eaLnBrk="1" hangingPunct="1"/>
            <a:endParaRPr lang="nl-NL" smtClean="0"/>
          </a:p>
        </p:txBody>
      </p:sp>
      <p:pic>
        <p:nvPicPr>
          <p:cNvPr id="28677" name="Picture 5" descr="ruggenmer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500438"/>
            <a:ext cx="3600450" cy="2795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Hersenvloeistof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nl-NL" smtClean="0"/>
              <a:t>In het ruggenmerg bevindt zich een nauw kanaal met hersenvloeistof</a:t>
            </a:r>
          </a:p>
          <a:p>
            <a:pPr eaLnBrk="1" hangingPunct="1"/>
            <a:r>
              <a:rPr lang="nl-NL" smtClean="0"/>
              <a:t>Hierom heen ligt de grijze stof. De zenuwcellichamen</a:t>
            </a:r>
          </a:p>
          <a:p>
            <a:pPr eaLnBrk="1" hangingPunct="1"/>
            <a:r>
              <a:rPr lang="nl-NL" smtClean="0"/>
              <a:t>Deze grijze stof heeft de vorm van een vlinder</a:t>
            </a:r>
          </a:p>
        </p:txBody>
      </p:sp>
      <p:pic>
        <p:nvPicPr>
          <p:cNvPr id="29701" name="Picture 5" descr="ruggenmer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749675"/>
            <a:ext cx="3887788" cy="2363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mtClean="0"/>
              <a:t>Paardenstaart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mtClean="0"/>
              <a:t>Bij volwassenen bevat het wervelkanaal vanaf de 2</a:t>
            </a:r>
            <a:r>
              <a:rPr lang="nl-NL" baseline="30000" smtClean="0"/>
              <a:t>e</a:t>
            </a:r>
            <a:r>
              <a:rPr lang="nl-NL" smtClean="0"/>
              <a:t> lende wervel geen ruggenmerg meer,maar slechts zenuwceluitlopers</a:t>
            </a:r>
          </a:p>
          <a:p>
            <a:r>
              <a:rPr lang="nl-NL" smtClean="0"/>
              <a:t>De zogenaamde “paardenstaart”</a:t>
            </a:r>
          </a:p>
          <a:p>
            <a:r>
              <a:rPr lang="nl-NL" smtClean="0"/>
              <a:t>Dat is een naar beneden lopende bundel van ruggenmergzenuwen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mtClean="0"/>
              <a:t>Ruggenprik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mtClean="0"/>
              <a:t>=lumbaal punctie</a:t>
            </a:r>
          </a:p>
          <a:p>
            <a:r>
              <a:rPr lang="nl-NL" smtClean="0"/>
              <a:t>In het mergloze gedeelte van het wervelkanaal</a:t>
            </a:r>
          </a:p>
          <a:p>
            <a:r>
              <a:rPr lang="nl-NL" smtClean="0"/>
              <a:t>Dus vanaf de 2</a:t>
            </a:r>
            <a:r>
              <a:rPr lang="nl-NL" baseline="30000" smtClean="0"/>
              <a:t>e</a:t>
            </a:r>
            <a:r>
              <a:rPr lang="nl-NL" smtClean="0"/>
              <a:t> lende wervel</a:t>
            </a:r>
          </a:p>
          <a:p>
            <a:r>
              <a:rPr lang="nl-NL" smtClean="0"/>
              <a:t>Geen gevaar dat men in het ruggenmerg prikt</a:t>
            </a:r>
          </a:p>
        </p:txBody>
      </p:sp>
      <p:pic>
        <p:nvPicPr>
          <p:cNvPr id="43012" name="Picture 4" descr="ruggenpr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724275"/>
            <a:ext cx="4103687" cy="20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Centrale ZS</a:t>
            </a:r>
          </a:p>
        </p:txBody>
      </p:sp>
      <p:sp>
        <p:nvSpPr>
          <p:cNvPr id="14338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De grote hersenen</a:t>
            </a:r>
          </a:p>
          <a:p>
            <a:pPr lvl="2" eaLnBrk="1" hangingPunct="1"/>
            <a:r>
              <a:rPr lang="nl-NL" smtClean="0"/>
              <a:t>Frontaal kwab</a:t>
            </a:r>
          </a:p>
          <a:p>
            <a:pPr lvl="2" eaLnBrk="1" hangingPunct="1"/>
            <a:r>
              <a:rPr lang="nl-NL" smtClean="0"/>
              <a:t>Parietaal kwab</a:t>
            </a:r>
          </a:p>
          <a:p>
            <a:pPr lvl="2" eaLnBrk="1" hangingPunct="1"/>
            <a:r>
              <a:rPr lang="nl-NL" smtClean="0"/>
              <a:t>Temporaal kwab</a:t>
            </a:r>
          </a:p>
          <a:p>
            <a:pPr lvl="2" eaLnBrk="1" hangingPunct="1"/>
            <a:r>
              <a:rPr lang="nl-NL" smtClean="0"/>
              <a:t>Occipitaal kwab</a:t>
            </a:r>
          </a:p>
          <a:p>
            <a:pPr eaLnBrk="1" hangingPunct="1"/>
            <a:r>
              <a:rPr lang="nl-NL" smtClean="0"/>
              <a:t>De kleine hersenen</a:t>
            </a:r>
          </a:p>
          <a:p>
            <a:pPr eaLnBrk="1" hangingPunct="1"/>
            <a:r>
              <a:rPr lang="nl-NL" smtClean="0"/>
              <a:t>Hersenstam en verlengde merg</a:t>
            </a:r>
          </a:p>
          <a:p>
            <a:pPr eaLnBrk="1" hangingPunct="1"/>
            <a:r>
              <a:rPr lang="nl-NL" smtClean="0"/>
              <a:t>Ruggenmerg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youtu.be/lG7HnNqt3w8</a:t>
            </a:r>
            <a:r>
              <a:rPr lang="nl-NL" dirty="0" smtClean="0"/>
              <a:t> </a:t>
            </a:r>
          </a:p>
          <a:p>
            <a:endParaRPr lang="nl-NL"/>
          </a:p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2940784" y="3244334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youtu.be/C5afFOSY_uI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142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Grote hersenen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Bestaan uit 2 helften</a:t>
            </a:r>
          </a:p>
          <a:p>
            <a:pPr eaLnBrk="1" hangingPunct="1"/>
            <a:r>
              <a:rPr lang="nl-NL" smtClean="0"/>
              <a:t>Hemisferen</a:t>
            </a:r>
          </a:p>
          <a:p>
            <a:pPr eaLnBrk="1" hangingPunct="1"/>
            <a:r>
              <a:rPr lang="nl-NL" smtClean="0"/>
              <a:t>Verbonden door hersenbalk</a:t>
            </a:r>
          </a:p>
          <a:p>
            <a:pPr eaLnBrk="1" hangingPunct="1"/>
            <a:r>
              <a:rPr lang="nl-NL" smtClean="0"/>
              <a:t>Een van de beide hemisferen is dominant</a:t>
            </a:r>
          </a:p>
        </p:txBody>
      </p:sp>
      <p:pic>
        <p:nvPicPr>
          <p:cNvPr id="15363" name="Afbeelding 3" descr="hemisferen 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714375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Afbeelding 4" descr="hemisferen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4214813"/>
            <a:ext cx="1814512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Kwabben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Voorhoofdskwab</a:t>
            </a:r>
          </a:p>
          <a:p>
            <a:pPr lvl="1" eaLnBrk="1" hangingPunct="1"/>
            <a:r>
              <a:rPr lang="nl-NL" smtClean="0"/>
              <a:t>frontaal</a:t>
            </a:r>
          </a:p>
          <a:p>
            <a:pPr eaLnBrk="1" hangingPunct="1"/>
            <a:r>
              <a:rPr lang="nl-NL" smtClean="0"/>
              <a:t>Wandbeenkwab</a:t>
            </a:r>
          </a:p>
          <a:p>
            <a:pPr lvl="1" eaLnBrk="1" hangingPunct="1"/>
            <a:r>
              <a:rPr lang="nl-NL" smtClean="0"/>
              <a:t>parietaal</a:t>
            </a:r>
          </a:p>
          <a:p>
            <a:pPr eaLnBrk="1" hangingPunct="1"/>
            <a:r>
              <a:rPr lang="nl-NL" smtClean="0"/>
              <a:t>Slaapbeenkwab</a:t>
            </a:r>
          </a:p>
          <a:p>
            <a:pPr lvl="1" eaLnBrk="1" hangingPunct="1"/>
            <a:r>
              <a:rPr lang="nl-NL" smtClean="0"/>
              <a:t>temporaal</a:t>
            </a:r>
          </a:p>
          <a:p>
            <a:pPr eaLnBrk="1" hangingPunct="1"/>
            <a:r>
              <a:rPr lang="nl-NL" smtClean="0"/>
              <a:t>Achterhoofdskwab</a:t>
            </a:r>
          </a:p>
          <a:p>
            <a:pPr lvl="1" eaLnBrk="1" hangingPunct="1"/>
            <a:r>
              <a:rPr lang="nl-NL" smtClean="0"/>
              <a:t>occipitaal</a:t>
            </a:r>
          </a:p>
        </p:txBody>
      </p:sp>
      <p:pic>
        <p:nvPicPr>
          <p:cNvPr id="16387" name="Afbeelding 3" descr="hersene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214563"/>
            <a:ext cx="316865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Voorhoofdskwab</a:t>
            </a:r>
          </a:p>
        </p:txBody>
      </p:sp>
      <p:sp>
        <p:nvSpPr>
          <p:cNvPr id="17410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Functie</a:t>
            </a:r>
          </a:p>
          <a:p>
            <a:pPr lvl="2" eaLnBrk="1" hangingPunct="1"/>
            <a:r>
              <a:rPr lang="nl-NL" smtClean="0"/>
              <a:t>Denkvermogen</a:t>
            </a:r>
          </a:p>
          <a:p>
            <a:pPr lvl="2" eaLnBrk="1" hangingPunct="1"/>
            <a:r>
              <a:rPr lang="nl-NL" smtClean="0"/>
              <a:t>Initiatief</a:t>
            </a:r>
          </a:p>
          <a:p>
            <a:pPr lvl="2" eaLnBrk="1" hangingPunct="1"/>
            <a:r>
              <a:rPr lang="nl-NL" smtClean="0"/>
              <a:t>Gedrag</a:t>
            </a:r>
          </a:p>
          <a:p>
            <a:pPr lvl="2" eaLnBrk="1" hangingPunct="1"/>
            <a:r>
              <a:rPr lang="nl-NL" smtClean="0"/>
              <a:t>Gedeelte van de spraak</a:t>
            </a:r>
          </a:p>
          <a:p>
            <a:pPr eaLnBrk="1" hangingPunct="1"/>
            <a:r>
              <a:rPr lang="nl-NL" smtClean="0"/>
              <a:t>Stoornis</a:t>
            </a:r>
          </a:p>
          <a:p>
            <a:pPr lvl="2" eaLnBrk="1" hangingPunct="1"/>
            <a:r>
              <a:rPr lang="nl-NL" smtClean="0"/>
              <a:t>Initiatiefverlies</a:t>
            </a:r>
          </a:p>
          <a:p>
            <a:pPr lvl="2" eaLnBrk="1" hangingPunct="1"/>
            <a:r>
              <a:rPr lang="nl-NL" smtClean="0"/>
              <a:t>Gedragsstoornissen</a:t>
            </a:r>
          </a:p>
          <a:p>
            <a:pPr lvl="2" eaLnBrk="1" hangingPunct="1"/>
            <a:r>
              <a:rPr lang="nl-NL" smtClean="0"/>
              <a:t>Persoonlijkheidsverandering</a:t>
            </a:r>
          </a:p>
          <a:p>
            <a:pPr lvl="2" eaLnBrk="1" hangingPunct="1"/>
            <a:r>
              <a:rPr lang="nl-NL" smtClean="0"/>
              <a:t>Motorische afasie(bij dominante hemisfeer)</a:t>
            </a:r>
          </a:p>
          <a:p>
            <a:pPr lvl="4" eaLnBrk="1" hangingPunct="1"/>
            <a:r>
              <a:rPr lang="nl-NL" smtClean="0"/>
              <a:t>Het verminderde vermogen tot het uitdrukken in woorden</a:t>
            </a:r>
          </a:p>
          <a:p>
            <a:pPr eaLnBrk="1" hangingPunct="1"/>
            <a:endParaRPr lang="nl-NL" smtClean="0"/>
          </a:p>
        </p:txBody>
      </p:sp>
      <p:pic>
        <p:nvPicPr>
          <p:cNvPr id="17411" name="Afbeelding 3" descr="kwabb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2038" y="1779588"/>
            <a:ext cx="29860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Wandbeenkwab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eaLnBrk="1" hangingPunct="1"/>
            <a:r>
              <a:rPr lang="nl-NL" smtClean="0"/>
              <a:t>Functie</a:t>
            </a:r>
          </a:p>
          <a:p>
            <a:pPr lvl="2" eaLnBrk="1" hangingPunct="1"/>
            <a:r>
              <a:rPr lang="nl-NL" smtClean="0"/>
              <a:t>Ruimtelijke ordening</a:t>
            </a:r>
          </a:p>
          <a:p>
            <a:pPr lvl="2" eaLnBrk="1" hangingPunct="1"/>
            <a:r>
              <a:rPr lang="nl-NL" smtClean="0"/>
              <a:t>Motoriek</a:t>
            </a:r>
          </a:p>
          <a:p>
            <a:pPr lvl="2" eaLnBrk="1" hangingPunct="1"/>
            <a:r>
              <a:rPr lang="nl-NL" smtClean="0"/>
              <a:t>Zintuiglijke waarneming</a:t>
            </a:r>
          </a:p>
          <a:p>
            <a:pPr eaLnBrk="1" hangingPunct="1"/>
            <a:r>
              <a:rPr lang="nl-NL" smtClean="0"/>
              <a:t>Stoornis</a:t>
            </a:r>
          </a:p>
          <a:p>
            <a:pPr lvl="2" eaLnBrk="1" hangingPunct="1"/>
            <a:r>
              <a:rPr lang="nl-NL" smtClean="0"/>
              <a:t>Hemiparese</a:t>
            </a:r>
          </a:p>
          <a:p>
            <a:pPr lvl="4" eaLnBrk="1" hangingPunct="1"/>
            <a:r>
              <a:rPr lang="nl-NL" smtClean="0"/>
              <a:t>Verlamming van de spieren van 1 lichaamshelft</a:t>
            </a:r>
          </a:p>
          <a:p>
            <a:pPr lvl="2" eaLnBrk="1" hangingPunct="1"/>
            <a:r>
              <a:rPr lang="nl-NL" smtClean="0"/>
              <a:t>Sensibiliteitsstoornissen</a:t>
            </a:r>
          </a:p>
          <a:p>
            <a:pPr lvl="4" eaLnBrk="1" hangingPunct="1"/>
            <a:r>
              <a:rPr lang="nl-NL" smtClean="0"/>
              <a:t>Tintelingen/doofgevoel/brandend gevoel</a:t>
            </a:r>
          </a:p>
          <a:p>
            <a:pPr lvl="2" eaLnBrk="1" hangingPunct="1"/>
            <a:r>
              <a:rPr lang="nl-NL" smtClean="0"/>
              <a:t>Astereognosie</a:t>
            </a:r>
          </a:p>
          <a:p>
            <a:pPr lvl="4" eaLnBrk="1" hangingPunct="1"/>
            <a:r>
              <a:rPr lang="nl-NL" smtClean="0"/>
              <a:t>Voorwerpen niet meer herkennen door de tast</a:t>
            </a:r>
          </a:p>
          <a:p>
            <a:pPr lvl="2" eaLnBrk="1" hangingPunct="1"/>
            <a:endParaRPr lang="nl-NL" smtClean="0"/>
          </a:p>
          <a:p>
            <a:pPr eaLnBrk="1" hangingPunct="1"/>
            <a:endParaRPr lang="nl-NL" smtClean="0"/>
          </a:p>
        </p:txBody>
      </p:sp>
      <p:pic>
        <p:nvPicPr>
          <p:cNvPr id="18435" name="Afbeelding 3" descr="kwabb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43063"/>
            <a:ext cx="285750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Slaapbeenkwab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l-NL" dirty="0" smtClean="0"/>
              <a:t>Functie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Geheugen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Concentratie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Smaak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Gedeelte van de spraak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l-NL" dirty="0" smtClean="0"/>
              <a:t>Stoornis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Concentratiestoornissen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Denkstoornissen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Sensorische afasie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nl-NL" dirty="0" smtClean="0"/>
              <a:t>Verstoord taalbegrip. Begrijpt niet wat er gezegd wordt</a:t>
            </a:r>
          </a:p>
          <a:p>
            <a:pPr lvl="4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nl-NL" dirty="0" smtClean="0"/>
              <a:t>Vaak in combinatie met motorische afasie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nl-NL" dirty="0" smtClean="0"/>
              <a:t>Epilepsie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nl-NL" dirty="0"/>
          </a:p>
        </p:txBody>
      </p:sp>
      <p:pic>
        <p:nvPicPr>
          <p:cNvPr id="19459" name="Afbeelding 3" descr="hersene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7025" y="2500313"/>
            <a:ext cx="23558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Achterhoofdskwab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l-NL" smtClean="0"/>
              <a:t>Functie</a:t>
            </a:r>
          </a:p>
          <a:p>
            <a:pPr lvl="2" eaLnBrk="1" hangingPunct="1"/>
            <a:r>
              <a:rPr lang="nl-NL" smtClean="0"/>
              <a:t>gezichtgewaarwording</a:t>
            </a:r>
          </a:p>
          <a:p>
            <a:pPr eaLnBrk="1" hangingPunct="1"/>
            <a:r>
              <a:rPr lang="nl-NL" smtClean="0"/>
              <a:t>Stoornis</a:t>
            </a:r>
          </a:p>
          <a:p>
            <a:pPr lvl="2" eaLnBrk="1" hangingPunct="1"/>
            <a:r>
              <a:rPr lang="nl-NL" smtClean="0"/>
              <a:t>Eenzijdig gezichtsvelduitval</a:t>
            </a:r>
          </a:p>
        </p:txBody>
      </p:sp>
      <p:pic>
        <p:nvPicPr>
          <p:cNvPr id="20483" name="Afbeelding 3" descr="hersene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3286125"/>
            <a:ext cx="24765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7B9899"/>
                </a:solidFill>
              </a:rPr>
              <a:t>De kleine hersenen</a:t>
            </a:r>
          </a:p>
        </p:txBody>
      </p:sp>
      <p:pic>
        <p:nvPicPr>
          <p:cNvPr id="21506" name="Tijdelijke aanduiding voor inhoud 3" descr="kleine her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75" y="2393950"/>
            <a:ext cx="2928938" cy="3022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373</Words>
  <Application>Microsoft Office PowerPoint</Application>
  <PresentationFormat>Diavoorstelling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Civiel</vt:lpstr>
      <vt:lpstr>Het centrale Zenuwstelsel</vt:lpstr>
      <vt:lpstr>Centrale ZS</vt:lpstr>
      <vt:lpstr>Grote hersenen</vt:lpstr>
      <vt:lpstr>Kwabben</vt:lpstr>
      <vt:lpstr>Voorhoofdskwab</vt:lpstr>
      <vt:lpstr>Wandbeenkwab</vt:lpstr>
      <vt:lpstr>Slaapbeenkwab</vt:lpstr>
      <vt:lpstr>Achterhoofdskwab</vt:lpstr>
      <vt:lpstr>De kleine hersenen</vt:lpstr>
      <vt:lpstr>De kleine hersenen</vt:lpstr>
      <vt:lpstr>Hersenstam</vt:lpstr>
      <vt:lpstr>Hersenstam</vt:lpstr>
      <vt:lpstr>Hersenstam</vt:lpstr>
      <vt:lpstr>Ruggenmerg</vt:lpstr>
      <vt:lpstr>Ruggenmerg</vt:lpstr>
      <vt:lpstr>Ruggenmergvliezen</vt:lpstr>
      <vt:lpstr>Hersenvloeistof</vt:lpstr>
      <vt:lpstr>Paardenstaart</vt:lpstr>
      <vt:lpstr>Ruggenprik</vt:lpstr>
      <vt:lpstr>PowerPoint-presentatie</vt:lpstr>
    </vt:vector>
  </TitlesOfParts>
  <Company>quote components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centrale Zenuwstelsel</dc:title>
  <dc:creator>Johan</dc:creator>
  <cp:lastModifiedBy>J.W.P. Bugel</cp:lastModifiedBy>
  <cp:revision>11</cp:revision>
  <dcterms:created xsi:type="dcterms:W3CDTF">2011-03-21T07:47:45Z</dcterms:created>
  <dcterms:modified xsi:type="dcterms:W3CDTF">2016-01-14T12:11:34Z</dcterms:modified>
</cp:coreProperties>
</file>