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797675" cy="9926638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A3AC84B-1145-4FAF-8B32-BBF5908A9830}" type="datetimeFigureOut">
              <a:rPr lang="nl-NL"/>
              <a:pPr/>
              <a:t>14-1-2016</a:t>
            </a:fld>
            <a:endParaRPr lang="nl-NL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155F08E-840C-46C6-86B5-16F9D2E7F69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28701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hthoek 18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hthoe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hthoek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Rechte verbindingslijn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Rechthoek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Ova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nl-NL" smtClean="0"/>
              <a:t>Klik om het opmaakprofiel van de modelondertitel te bewerken</a:t>
            </a:r>
            <a:endParaRPr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15" name="Tijdelijke aanduiding voo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4133B-0CDF-43D2-9B60-6F2A6E52A091}" type="datetimeFigureOut">
              <a:rPr lang="nl-NL"/>
              <a:pPr>
                <a:defRPr/>
              </a:pPr>
              <a:t>14-1-2016</a:t>
            </a:fld>
            <a:endParaRPr lang="nl-NL"/>
          </a:p>
        </p:txBody>
      </p:sp>
      <p:sp>
        <p:nvSpPr>
          <p:cNvPr id="16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7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FEB9972-0E51-469F-92CD-16DD1BE10E9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F637C-D802-48DC-A109-85DC0BC731D6}" type="datetimeFigureOut">
              <a:rPr lang="nl-NL"/>
              <a:pPr>
                <a:defRPr/>
              </a:pPr>
              <a:t>14-1-2016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4C153-382C-46B9-BF5B-7F1EC4EBEB6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hthoe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hthoek 8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hthoe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hthoek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hthoe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Rechte verbindingslijn 12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vaal 1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al 1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13" name="Tijdelijke aanduiding voor dianumm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A9AC9-AC42-49E8-85D6-7CF0CE6B388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14" name="Tijdelijke aanduiding voor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01327-175A-4C06-80A0-F90EAD398AF4}" type="datetimeFigureOut">
              <a:rPr lang="nl-NL"/>
              <a:pPr>
                <a:defRPr/>
              </a:pPr>
              <a:t>14-1-2016</a:t>
            </a:fld>
            <a:endParaRPr lang="nl-NL"/>
          </a:p>
        </p:txBody>
      </p:sp>
      <p:sp>
        <p:nvSpPr>
          <p:cNvPr id="15" name="Tijdelijke aanduiding voor voettekst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A11A-AF53-4F9B-9119-CECA29AEED10}" type="datetimeFigureOut">
              <a:rPr lang="nl-NL"/>
              <a:pPr>
                <a:defRPr/>
              </a:pPr>
              <a:t>14-1-2016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A9A43-0627-4D52-A71C-80A9B8A265F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hthoe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hthoe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hthoek 18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hthoek 11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hthoek 12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Rechthoek 13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Rechte verbindingslijn 7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vaal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al 10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15" name="Tijdelijke aanduiding voor voet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6" name="Tijdelijke aanduiding voor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4CE60-0DB3-4405-AB7F-27A706133ACC}" type="datetimeFigureOut">
              <a:rPr lang="nl-NL"/>
              <a:pPr>
                <a:defRPr/>
              </a:pPr>
              <a:t>14-1-2016</a:t>
            </a:fld>
            <a:endParaRPr lang="nl-NL"/>
          </a:p>
        </p:txBody>
      </p:sp>
      <p:sp>
        <p:nvSpPr>
          <p:cNvPr id="17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AB1A3C9-4D69-45AC-A76C-6EE6DA5FD4E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 verbindingslijn 7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10" name="Tijdelijke aanduiding voor inhoud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2" name="Tijdelijke aanduiding voor inhoud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6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2F4EAD-2323-4498-A320-A9A857C838B1}" type="datetimeFigureOut">
              <a:rPr lang="nl-NL"/>
              <a:pPr>
                <a:defRPr/>
              </a:pPr>
              <a:t>14-1-2016</a:t>
            </a:fld>
            <a:endParaRPr lang="nl-NL"/>
          </a:p>
        </p:txBody>
      </p:sp>
      <p:sp>
        <p:nvSpPr>
          <p:cNvPr id="7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6D630-1151-49DB-817F-B6DAA67BF75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 verbindingslijn 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hthoe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hthoe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hthoe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Rechthoe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Rechthoek 10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Rechte verbindingslijn 14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Rechthoek 1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Ovaal 24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al 2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4" name="Tijdelijke aanduiding voor inhoud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26" name="Tijdelijke aanduiding voor inhoud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23" name="Titel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18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27A53-9510-4CC6-B72C-3882CD6B4D7A}" type="datetimeFigureOut">
              <a:rPr lang="nl-NL"/>
              <a:pPr>
                <a:defRPr/>
              </a:pPr>
              <a:t>14-1-2016</a:t>
            </a:fld>
            <a:endParaRPr lang="nl-NL"/>
          </a:p>
        </p:txBody>
      </p:sp>
      <p:sp>
        <p:nvSpPr>
          <p:cNvPr id="19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0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02E900F-E0A3-484D-ACD7-626E84E0CD1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3C8AD-FB14-4B7D-AEEE-6D8A44A33796}" type="datetimeFigureOut">
              <a:rPr lang="nl-NL"/>
              <a:pPr>
                <a:defRPr/>
              </a:pPr>
              <a:t>14-1-2016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32417-138F-4822-9137-1CBCEB52A16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Rechthoek 7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Rechthoe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hthoe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hthoek 4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hthoek 5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3DDFB-39C0-46B2-B151-8BD0F8F682D6}" type="datetimeFigureOut">
              <a:rPr lang="nl-NL"/>
              <a:pPr>
                <a:defRPr/>
              </a:pPr>
              <a:t>14-1-2016</a:t>
            </a:fld>
            <a:endParaRPr lang="nl-NL"/>
          </a:p>
        </p:txBody>
      </p:sp>
      <p:sp>
        <p:nvSpPr>
          <p:cNvPr id="9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F6A93E3-980A-4B32-AC87-693A4AA8F14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18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hthoe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hthoek 15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hthoe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hthoe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hthoek 7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Rechte verbindingslijn 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va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al 1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hthoek 20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0" name="Tijdelijke aanduiding voor inhoud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6" name="Tijdelijke aanduiding voor dianumm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93B502C6-0D42-4DEE-BE98-869DE7B756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17" name="Tijdelijke aanduiding voor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08A0B-CB79-40E2-967B-E5C5EE71B108}" type="datetimeFigureOut">
              <a:rPr lang="nl-NL"/>
              <a:pPr>
                <a:defRPr/>
              </a:pPr>
              <a:t>14-1-2016</a:t>
            </a:fld>
            <a:endParaRPr lang="nl-NL"/>
          </a:p>
        </p:txBody>
      </p:sp>
      <p:sp>
        <p:nvSpPr>
          <p:cNvPr id="18" name="Tijdelijke aanduiding voor voettekst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 verbindingslijn 20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hthoe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hthoe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hthoe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Rechthoek 1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Rechthoe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hthoek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Ova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al 12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hthoek 21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en-US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6" name="Tijdelijke aanduiding voor dianumm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1522D-ABCD-4F91-A6CB-5FC69DAE8B1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17" name="Tijdelijke aanduiding voor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4C062-C74D-4D6A-86C6-4CE2606B3E18}" type="datetimeFigureOut">
              <a:rPr lang="nl-NL"/>
              <a:pPr>
                <a:defRPr/>
              </a:pPr>
              <a:t>14-1-2016</a:t>
            </a:fld>
            <a:endParaRPr lang="nl-NL"/>
          </a:p>
        </p:txBody>
      </p:sp>
      <p:sp>
        <p:nvSpPr>
          <p:cNvPr id="18" name="Tijdelijke aanduiding voor voettekst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5F957077-4661-4BE1-B141-47B44B5CAC59}" type="datetimeFigureOut">
              <a:rPr lang="nl-NL"/>
              <a:pPr>
                <a:defRPr/>
              </a:pPr>
              <a:t>14-1-2016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va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F7C7C9A-5721-4585-A168-D9004825287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1038" name="Tijdelijke aanduiding voor titel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  <a:endParaRPr lang="en-US" smtClean="0"/>
          </a:p>
        </p:txBody>
      </p:sp>
      <p:sp>
        <p:nvSpPr>
          <p:cNvPr id="1039" name="Tijdelijke aanduiding voor teks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C5afFOSY_uI" TargetMode="External"/><Relationship Id="rId2" Type="http://schemas.openxmlformats.org/officeDocument/2006/relationships/hyperlink" Target="https://youtu.be/lG7HnNqt3w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nl-NL" dirty="0"/>
          </a:p>
        </p:txBody>
      </p:sp>
      <p:sp>
        <p:nvSpPr>
          <p:cNvPr id="13314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l-NL" smtClean="0"/>
              <a:t>Het centrale Zenuwstelsel</a:t>
            </a:r>
          </a:p>
        </p:txBody>
      </p:sp>
      <p:pic>
        <p:nvPicPr>
          <p:cNvPr id="13315" name="Afbeelding 3" descr="hersenen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63" y="3571875"/>
            <a:ext cx="3533775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mtClean="0">
                <a:solidFill>
                  <a:srgbClr val="7B9899"/>
                </a:solidFill>
              </a:rPr>
              <a:t>De kleine hersenen</a:t>
            </a:r>
          </a:p>
        </p:txBody>
      </p:sp>
      <p:sp>
        <p:nvSpPr>
          <p:cNvPr id="22530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nl-NL" smtClean="0"/>
              <a:t>Functie</a:t>
            </a:r>
          </a:p>
          <a:p>
            <a:pPr lvl="2" eaLnBrk="1" hangingPunct="1"/>
            <a:r>
              <a:rPr lang="nl-NL" smtClean="0"/>
              <a:t>Bewegingscoördinatie</a:t>
            </a:r>
          </a:p>
          <a:p>
            <a:pPr lvl="2" eaLnBrk="1" hangingPunct="1"/>
            <a:r>
              <a:rPr lang="nl-NL" smtClean="0"/>
              <a:t>Spraakcoördinatie</a:t>
            </a:r>
          </a:p>
          <a:p>
            <a:pPr lvl="2" eaLnBrk="1" hangingPunct="1"/>
            <a:r>
              <a:rPr lang="nl-NL" smtClean="0"/>
              <a:t>Evenwicht</a:t>
            </a:r>
          </a:p>
          <a:p>
            <a:pPr eaLnBrk="1" hangingPunct="1"/>
            <a:r>
              <a:rPr lang="nl-NL" smtClean="0"/>
              <a:t>Stoornis</a:t>
            </a:r>
          </a:p>
          <a:p>
            <a:pPr lvl="2" eaLnBrk="1" hangingPunct="1"/>
            <a:r>
              <a:rPr lang="nl-NL" smtClean="0"/>
              <a:t>Waggelende loop/dronkemansgang</a:t>
            </a:r>
          </a:p>
          <a:p>
            <a:pPr lvl="2" eaLnBrk="1" hangingPunct="1"/>
            <a:r>
              <a:rPr lang="nl-NL" smtClean="0"/>
              <a:t>Dysarterie</a:t>
            </a:r>
          </a:p>
          <a:p>
            <a:pPr lvl="4" eaLnBrk="1" hangingPunct="1"/>
            <a:r>
              <a:rPr lang="nl-NL" smtClean="0"/>
              <a:t>Spraakstoornis:moeite met het vormen van woorden</a:t>
            </a:r>
          </a:p>
          <a:p>
            <a:pPr lvl="4" eaLnBrk="1" hangingPunct="1"/>
            <a:r>
              <a:rPr lang="nl-NL" smtClean="0"/>
              <a:t>Uit zich vaak in stotteren</a:t>
            </a:r>
          </a:p>
          <a:p>
            <a:pPr lvl="2" eaLnBrk="1" hangingPunct="1"/>
            <a:r>
              <a:rPr lang="nl-NL" smtClean="0"/>
              <a:t>Nystagmus</a:t>
            </a:r>
          </a:p>
          <a:p>
            <a:pPr lvl="4" eaLnBrk="1" hangingPunct="1"/>
            <a:r>
              <a:rPr lang="nl-NL" smtClean="0"/>
              <a:t>Heen en weer bewegen van de ogen</a:t>
            </a:r>
          </a:p>
          <a:p>
            <a:pPr lvl="4" eaLnBrk="1" hangingPunct="1"/>
            <a:r>
              <a:rPr lang="nl-NL" smtClean="0"/>
              <a:t>Traag naar 1 kant en dan snel terug</a:t>
            </a:r>
          </a:p>
          <a:p>
            <a:pPr lvl="2" eaLnBrk="1" hangingPunct="1"/>
            <a:endParaRPr lang="nl-NL" smtClean="0"/>
          </a:p>
          <a:p>
            <a:pPr eaLnBrk="1" hangingPunct="1"/>
            <a:endParaRPr lang="nl-NL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mtClean="0">
                <a:solidFill>
                  <a:srgbClr val="7B9899"/>
                </a:solidFill>
              </a:rPr>
              <a:t>Hersenstam</a:t>
            </a:r>
          </a:p>
        </p:txBody>
      </p:sp>
      <p:pic>
        <p:nvPicPr>
          <p:cNvPr id="23554" name="Tijdelijke aanduiding voor inhoud 3" descr="hersenstam.bmp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928938" y="2857500"/>
            <a:ext cx="2979737" cy="2359025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mtClean="0">
                <a:solidFill>
                  <a:srgbClr val="7B9899"/>
                </a:solidFill>
              </a:rPr>
              <a:t>Hersenstam</a:t>
            </a:r>
          </a:p>
        </p:txBody>
      </p:sp>
      <p:sp>
        <p:nvSpPr>
          <p:cNvPr id="24578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nl-NL" smtClean="0"/>
              <a:t>Vormt de verbinding van de hersenen naar het ruggenmerg</a:t>
            </a:r>
          </a:p>
          <a:p>
            <a:pPr eaLnBrk="1" hangingPunct="1"/>
            <a:r>
              <a:rPr lang="nl-NL" smtClean="0"/>
              <a:t>Bevat het bewustzijnscentrum</a:t>
            </a:r>
          </a:p>
          <a:p>
            <a:pPr eaLnBrk="1" hangingPunct="1"/>
            <a:r>
              <a:rPr lang="nl-NL" smtClean="0"/>
              <a:t>Oorsprong van de hersenzenuwen III tot en met XII</a:t>
            </a:r>
          </a:p>
          <a:p>
            <a:pPr eaLnBrk="1" hangingPunct="1"/>
            <a:r>
              <a:rPr lang="nl-NL" smtClean="0"/>
              <a:t>Vanuit evolutie oogpunt bekeken ook wel het oudste brein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mtClean="0">
                <a:solidFill>
                  <a:srgbClr val="7B9899"/>
                </a:solidFill>
              </a:rPr>
              <a:t>Hersenstam</a:t>
            </a:r>
          </a:p>
        </p:txBody>
      </p:sp>
      <p:sp>
        <p:nvSpPr>
          <p:cNvPr id="25602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nl-NL" smtClean="0"/>
              <a:t>Functie</a:t>
            </a:r>
          </a:p>
          <a:p>
            <a:pPr lvl="2" eaLnBrk="1" hangingPunct="1"/>
            <a:r>
              <a:rPr lang="nl-NL" smtClean="0"/>
              <a:t>Het regelen van de vitale functies</a:t>
            </a:r>
          </a:p>
          <a:p>
            <a:pPr lvl="4" eaLnBrk="1" hangingPunct="1"/>
            <a:r>
              <a:rPr lang="nl-NL" smtClean="0"/>
              <a:t>Bloeddruk/ademhaling/temperatuur etc</a:t>
            </a:r>
          </a:p>
          <a:p>
            <a:pPr eaLnBrk="1" hangingPunct="1"/>
            <a:r>
              <a:rPr lang="nl-NL" smtClean="0"/>
              <a:t>Stoornis</a:t>
            </a:r>
          </a:p>
          <a:p>
            <a:pPr lvl="2" eaLnBrk="1" hangingPunct="1"/>
            <a:r>
              <a:rPr lang="nl-NL" smtClean="0"/>
              <a:t>Het niet goed functioneren van deze vitale functies is dus levensbedreigend!!!!!!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nl-NL" smtClean="0"/>
              <a:t>Ruggenmerg</a:t>
            </a:r>
          </a:p>
        </p:txBody>
      </p:sp>
      <p:sp>
        <p:nvSpPr>
          <p:cNvPr id="2662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nl-NL" smtClean="0"/>
              <a:t>Functie:</a:t>
            </a:r>
          </a:p>
          <a:p>
            <a:pPr lvl="2" eaLnBrk="1" hangingPunct="1"/>
            <a:r>
              <a:rPr lang="nl-NL" smtClean="0"/>
              <a:t>Verbinding tussen de hersenen en de rest van het lichaam</a:t>
            </a:r>
          </a:p>
        </p:txBody>
      </p:sp>
      <p:pic>
        <p:nvPicPr>
          <p:cNvPr id="26627" name="Picture 4" descr="ruggenmer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35375" y="2636838"/>
            <a:ext cx="1838325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nl-NL" smtClean="0"/>
              <a:t>Ruggenmerg</a:t>
            </a:r>
          </a:p>
        </p:txBody>
      </p:sp>
      <p:sp>
        <p:nvSpPr>
          <p:cNvPr id="2765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nl-NL" smtClean="0"/>
              <a:t>Loopt door het wervelgat tussen het wervellichaam en de wervelboog</a:t>
            </a:r>
          </a:p>
          <a:p>
            <a:pPr eaLnBrk="1" hangingPunct="1"/>
            <a:r>
              <a:rPr lang="nl-NL" smtClean="0"/>
              <a:t>Is een dikke kabel met zenuwen vanaf het achterhoofdsgat tot ongeveer de 2</a:t>
            </a:r>
            <a:r>
              <a:rPr lang="nl-NL" baseline="30000" smtClean="0"/>
              <a:t>e</a:t>
            </a:r>
            <a:r>
              <a:rPr lang="nl-NL" smtClean="0"/>
              <a:t> lendewervel</a:t>
            </a:r>
          </a:p>
        </p:txBody>
      </p:sp>
      <p:pic>
        <p:nvPicPr>
          <p:cNvPr id="27651" name="Picture 4" descr="ruggenmerg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2138" y="3476625"/>
            <a:ext cx="2663825" cy="217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nl-NL" smtClean="0"/>
              <a:t>Ruggenmergvliezen</a:t>
            </a:r>
          </a:p>
        </p:txBody>
      </p:sp>
      <p:sp>
        <p:nvSpPr>
          <p:cNvPr id="2867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nl-NL" smtClean="0"/>
              <a:t>Zie de 3 hersenvliezen</a:t>
            </a:r>
          </a:p>
          <a:p>
            <a:pPr lvl="3" eaLnBrk="1" hangingPunct="1"/>
            <a:r>
              <a:rPr lang="nl-NL" smtClean="0"/>
              <a:t>Harde ruggenmergvlies</a:t>
            </a:r>
          </a:p>
          <a:p>
            <a:pPr lvl="3" eaLnBrk="1" hangingPunct="1"/>
            <a:r>
              <a:rPr lang="nl-NL" smtClean="0"/>
              <a:t>Spinnenwebvlies</a:t>
            </a:r>
          </a:p>
          <a:p>
            <a:pPr lvl="3" eaLnBrk="1" hangingPunct="1"/>
            <a:r>
              <a:rPr lang="nl-NL" smtClean="0"/>
              <a:t>Zachte ruggenmergvlies</a:t>
            </a:r>
          </a:p>
          <a:p>
            <a:pPr lvl="3" eaLnBrk="1" hangingPunct="1"/>
            <a:endParaRPr lang="nl-NL" smtClean="0"/>
          </a:p>
        </p:txBody>
      </p:sp>
      <p:pic>
        <p:nvPicPr>
          <p:cNvPr id="28677" name="Picture 5" descr="ruggenmerg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48038" y="3500438"/>
            <a:ext cx="3600450" cy="27955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nl-NL" smtClean="0"/>
              <a:t>Hersenvloeistof</a:t>
            </a:r>
          </a:p>
        </p:txBody>
      </p:sp>
      <p:sp>
        <p:nvSpPr>
          <p:cNvPr id="2969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nl-NL" smtClean="0"/>
              <a:t>In het ruggenmerg bevindt zich een nauw kanaal met hersenvloeistof</a:t>
            </a:r>
          </a:p>
          <a:p>
            <a:pPr eaLnBrk="1" hangingPunct="1"/>
            <a:r>
              <a:rPr lang="nl-NL" smtClean="0"/>
              <a:t>Hierom heen ligt de grijze stof. De zenuwcellichamen</a:t>
            </a:r>
          </a:p>
          <a:p>
            <a:pPr eaLnBrk="1" hangingPunct="1"/>
            <a:r>
              <a:rPr lang="nl-NL" smtClean="0"/>
              <a:t>Deze grijze stof heeft de vorm van een vlinder</a:t>
            </a:r>
          </a:p>
        </p:txBody>
      </p:sp>
      <p:pic>
        <p:nvPicPr>
          <p:cNvPr id="29701" name="Picture 5" descr="ruggenmerg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71775" y="3749675"/>
            <a:ext cx="3887788" cy="23637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nl-NL" smtClean="0"/>
              <a:t>Paardenstaart</a:t>
            </a:r>
          </a:p>
        </p:txBody>
      </p:sp>
      <p:sp>
        <p:nvSpPr>
          <p:cNvPr id="4198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nl-NL" smtClean="0"/>
              <a:t>Bij volwassenen bevat het wervelkanaal vanaf de 2</a:t>
            </a:r>
            <a:r>
              <a:rPr lang="nl-NL" baseline="30000" smtClean="0"/>
              <a:t>e</a:t>
            </a:r>
            <a:r>
              <a:rPr lang="nl-NL" smtClean="0"/>
              <a:t> lende wervel geen ruggenmerg meer,maar slechts zenuwceluitlopers</a:t>
            </a:r>
          </a:p>
          <a:p>
            <a:r>
              <a:rPr lang="nl-NL" smtClean="0"/>
              <a:t>De zogenaamde “paardenstaart”</a:t>
            </a:r>
          </a:p>
          <a:p>
            <a:r>
              <a:rPr lang="nl-NL" smtClean="0"/>
              <a:t>Dat is een naar beneden lopende bundel van ruggenmergzenuwen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nl-NL" smtClean="0"/>
              <a:t>Ruggenprik</a:t>
            </a:r>
          </a:p>
        </p:txBody>
      </p:sp>
      <p:sp>
        <p:nvSpPr>
          <p:cNvPr id="4301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nl-NL" smtClean="0"/>
              <a:t>=lumbaal punctie</a:t>
            </a:r>
          </a:p>
          <a:p>
            <a:r>
              <a:rPr lang="nl-NL" smtClean="0"/>
              <a:t>In het mergloze gedeelte van het wervelkanaal</a:t>
            </a:r>
          </a:p>
          <a:p>
            <a:r>
              <a:rPr lang="nl-NL" smtClean="0"/>
              <a:t>Dus vanaf de 2</a:t>
            </a:r>
            <a:r>
              <a:rPr lang="nl-NL" baseline="30000" smtClean="0"/>
              <a:t>e</a:t>
            </a:r>
            <a:r>
              <a:rPr lang="nl-NL" smtClean="0"/>
              <a:t> lende wervel</a:t>
            </a:r>
          </a:p>
          <a:p>
            <a:r>
              <a:rPr lang="nl-NL" smtClean="0"/>
              <a:t>Geen gevaar dat men in het ruggenmerg prikt</a:t>
            </a:r>
          </a:p>
        </p:txBody>
      </p:sp>
      <p:pic>
        <p:nvPicPr>
          <p:cNvPr id="43012" name="Picture 4" descr="ruggenpri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84438" y="3724275"/>
            <a:ext cx="4103687" cy="203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mtClean="0">
                <a:solidFill>
                  <a:srgbClr val="7B9899"/>
                </a:solidFill>
              </a:rPr>
              <a:t>Centrale ZS</a:t>
            </a:r>
          </a:p>
        </p:txBody>
      </p:sp>
      <p:sp>
        <p:nvSpPr>
          <p:cNvPr id="14338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nl-NL" smtClean="0"/>
              <a:t>De grote hersenen</a:t>
            </a:r>
          </a:p>
          <a:p>
            <a:pPr lvl="2" eaLnBrk="1" hangingPunct="1"/>
            <a:r>
              <a:rPr lang="nl-NL" smtClean="0"/>
              <a:t>Frontaal kwab</a:t>
            </a:r>
          </a:p>
          <a:p>
            <a:pPr lvl="2" eaLnBrk="1" hangingPunct="1"/>
            <a:r>
              <a:rPr lang="nl-NL" smtClean="0"/>
              <a:t>Parietaal kwab</a:t>
            </a:r>
          </a:p>
          <a:p>
            <a:pPr lvl="2" eaLnBrk="1" hangingPunct="1"/>
            <a:r>
              <a:rPr lang="nl-NL" smtClean="0"/>
              <a:t>Temporaal kwab</a:t>
            </a:r>
          </a:p>
          <a:p>
            <a:pPr lvl="2" eaLnBrk="1" hangingPunct="1"/>
            <a:r>
              <a:rPr lang="nl-NL" smtClean="0"/>
              <a:t>Occipitaal kwab</a:t>
            </a:r>
          </a:p>
          <a:p>
            <a:pPr eaLnBrk="1" hangingPunct="1"/>
            <a:r>
              <a:rPr lang="nl-NL" smtClean="0"/>
              <a:t>De kleine hersenen</a:t>
            </a:r>
          </a:p>
          <a:p>
            <a:pPr eaLnBrk="1" hangingPunct="1"/>
            <a:r>
              <a:rPr lang="nl-NL" smtClean="0"/>
              <a:t>Hersenstam en verlengde merg</a:t>
            </a:r>
          </a:p>
          <a:p>
            <a:pPr eaLnBrk="1" hangingPunct="1"/>
            <a:r>
              <a:rPr lang="nl-NL" smtClean="0"/>
              <a:t>Ruggenmerg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youtu.be/lG7HnNqt3w8</a:t>
            </a:r>
            <a:r>
              <a:rPr lang="nl-NL" dirty="0" smtClean="0"/>
              <a:t> </a:t>
            </a:r>
          </a:p>
          <a:p>
            <a:endParaRPr lang="nl-NL"/>
          </a:p>
          <a:p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2940784" y="3244334"/>
            <a:ext cx="3326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hlinkClick r:id="rId3"/>
              </a:rPr>
              <a:t>https://</a:t>
            </a:r>
            <a:r>
              <a:rPr lang="nl-NL" dirty="0" smtClean="0">
                <a:hlinkClick r:id="rId3"/>
              </a:rPr>
              <a:t>youtu.be/C5afFOSY_uI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01428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mtClean="0">
                <a:solidFill>
                  <a:srgbClr val="7B9899"/>
                </a:solidFill>
              </a:rPr>
              <a:t>Grote hersenen</a:t>
            </a:r>
          </a:p>
        </p:txBody>
      </p:sp>
      <p:sp>
        <p:nvSpPr>
          <p:cNvPr id="15362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nl-NL" smtClean="0"/>
              <a:t>Bestaan uit 2 helften</a:t>
            </a:r>
          </a:p>
          <a:p>
            <a:pPr eaLnBrk="1" hangingPunct="1"/>
            <a:r>
              <a:rPr lang="nl-NL" smtClean="0"/>
              <a:t>Hemisferen</a:t>
            </a:r>
          </a:p>
          <a:p>
            <a:pPr eaLnBrk="1" hangingPunct="1"/>
            <a:r>
              <a:rPr lang="nl-NL" smtClean="0"/>
              <a:t>Verbonden door hersenbalk</a:t>
            </a:r>
          </a:p>
          <a:p>
            <a:pPr eaLnBrk="1" hangingPunct="1"/>
            <a:r>
              <a:rPr lang="nl-NL" smtClean="0"/>
              <a:t>Een van de beide hemisferen is dominant</a:t>
            </a:r>
          </a:p>
        </p:txBody>
      </p:sp>
      <p:pic>
        <p:nvPicPr>
          <p:cNvPr id="15363" name="Afbeelding 3" descr="hemisferen 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63" y="714375"/>
            <a:ext cx="20002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Afbeelding 4" descr="hemisferen.bmp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38" y="4214813"/>
            <a:ext cx="1814512" cy="225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mtClean="0">
                <a:solidFill>
                  <a:srgbClr val="7B9899"/>
                </a:solidFill>
              </a:rPr>
              <a:t>Kwabben</a:t>
            </a:r>
          </a:p>
        </p:txBody>
      </p:sp>
      <p:sp>
        <p:nvSpPr>
          <p:cNvPr id="16386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nl-NL" smtClean="0"/>
              <a:t>Voorhoofdskwab</a:t>
            </a:r>
          </a:p>
          <a:p>
            <a:pPr lvl="1" eaLnBrk="1" hangingPunct="1"/>
            <a:r>
              <a:rPr lang="nl-NL" smtClean="0"/>
              <a:t>frontaal</a:t>
            </a:r>
          </a:p>
          <a:p>
            <a:pPr eaLnBrk="1" hangingPunct="1"/>
            <a:r>
              <a:rPr lang="nl-NL" smtClean="0"/>
              <a:t>Wandbeenkwab</a:t>
            </a:r>
          </a:p>
          <a:p>
            <a:pPr lvl="1" eaLnBrk="1" hangingPunct="1"/>
            <a:r>
              <a:rPr lang="nl-NL" smtClean="0"/>
              <a:t>parietaal</a:t>
            </a:r>
          </a:p>
          <a:p>
            <a:pPr eaLnBrk="1" hangingPunct="1"/>
            <a:r>
              <a:rPr lang="nl-NL" smtClean="0"/>
              <a:t>Slaapbeenkwab</a:t>
            </a:r>
          </a:p>
          <a:p>
            <a:pPr lvl="1" eaLnBrk="1" hangingPunct="1"/>
            <a:r>
              <a:rPr lang="nl-NL" smtClean="0"/>
              <a:t>temporaal</a:t>
            </a:r>
          </a:p>
          <a:p>
            <a:pPr eaLnBrk="1" hangingPunct="1"/>
            <a:r>
              <a:rPr lang="nl-NL" smtClean="0"/>
              <a:t>Achterhoofdskwab</a:t>
            </a:r>
          </a:p>
          <a:p>
            <a:pPr lvl="1" eaLnBrk="1" hangingPunct="1"/>
            <a:r>
              <a:rPr lang="nl-NL" smtClean="0"/>
              <a:t>occipitaal</a:t>
            </a:r>
          </a:p>
        </p:txBody>
      </p:sp>
      <p:pic>
        <p:nvPicPr>
          <p:cNvPr id="16387" name="Afbeelding 3" descr="hersenen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3" y="2214563"/>
            <a:ext cx="3168650" cy="288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mtClean="0">
                <a:solidFill>
                  <a:srgbClr val="7B9899"/>
                </a:solidFill>
              </a:rPr>
              <a:t>Voorhoofdskwab</a:t>
            </a:r>
          </a:p>
        </p:txBody>
      </p:sp>
      <p:sp>
        <p:nvSpPr>
          <p:cNvPr id="17410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nl-NL" smtClean="0"/>
              <a:t>Functie</a:t>
            </a:r>
          </a:p>
          <a:p>
            <a:pPr lvl="2" eaLnBrk="1" hangingPunct="1"/>
            <a:r>
              <a:rPr lang="nl-NL" smtClean="0"/>
              <a:t>Denkvermogen</a:t>
            </a:r>
          </a:p>
          <a:p>
            <a:pPr lvl="2" eaLnBrk="1" hangingPunct="1"/>
            <a:r>
              <a:rPr lang="nl-NL" smtClean="0"/>
              <a:t>Initiatief</a:t>
            </a:r>
          </a:p>
          <a:p>
            <a:pPr lvl="2" eaLnBrk="1" hangingPunct="1"/>
            <a:r>
              <a:rPr lang="nl-NL" smtClean="0"/>
              <a:t>Gedrag</a:t>
            </a:r>
          </a:p>
          <a:p>
            <a:pPr lvl="2" eaLnBrk="1" hangingPunct="1"/>
            <a:r>
              <a:rPr lang="nl-NL" smtClean="0"/>
              <a:t>Gedeelte van de spraak</a:t>
            </a:r>
          </a:p>
          <a:p>
            <a:pPr eaLnBrk="1" hangingPunct="1"/>
            <a:r>
              <a:rPr lang="nl-NL" smtClean="0"/>
              <a:t>Stoornis</a:t>
            </a:r>
          </a:p>
          <a:p>
            <a:pPr lvl="2" eaLnBrk="1" hangingPunct="1"/>
            <a:r>
              <a:rPr lang="nl-NL" smtClean="0"/>
              <a:t>Initiatiefverlies</a:t>
            </a:r>
          </a:p>
          <a:p>
            <a:pPr lvl="2" eaLnBrk="1" hangingPunct="1"/>
            <a:r>
              <a:rPr lang="nl-NL" smtClean="0"/>
              <a:t>Gedragsstoornissen</a:t>
            </a:r>
          </a:p>
          <a:p>
            <a:pPr lvl="2" eaLnBrk="1" hangingPunct="1"/>
            <a:r>
              <a:rPr lang="nl-NL" smtClean="0"/>
              <a:t>Persoonlijkheidsverandering</a:t>
            </a:r>
          </a:p>
          <a:p>
            <a:pPr lvl="2" eaLnBrk="1" hangingPunct="1"/>
            <a:r>
              <a:rPr lang="nl-NL" smtClean="0"/>
              <a:t>Motorische afasie(bij dominante hemisfeer)</a:t>
            </a:r>
          </a:p>
          <a:p>
            <a:pPr lvl="4" eaLnBrk="1" hangingPunct="1"/>
            <a:r>
              <a:rPr lang="nl-NL" smtClean="0"/>
              <a:t>Het verminderde vermogen tot het uitdrukken in woorden</a:t>
            </a:r>
          </a:p>
          <a:p>
            <a:pPr eaLnBrk="1" hangingPunct="1"/>
            <a:endParaRPr lang="nl-NL" smtClean="0"/>
          </a:p>
        </p:txBody>
      </p:sp>
      <p:pic>
        <p:nvPicPr>
          <p:cNvPr id="17411" name="Afbeelding 3" descr="kwabbe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2038" y="1779588"/>
            <a:ext cx="2986087" cy="207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mtClean="0">
                <a:solidFill>
                  <a:srgbClr val="7B9899"/>
                </a:solidFill>
              </a:rPr>
              <a:t>Wandbeenkwab</a:t>
            </a:r>
          </a:p>
        </p:txBody>
      </p:sp>
      <p:sp>
        <p:nvSpPr>
          <p:cNvPr id="18434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500063" y="1571625"/>
            <a:ext cx="8229600" cy="4525963"/>
          </a:xfrm>
        </p:spPr>
        <p:txBody>
          <a:bodyPr/>
          <a:lstStyle/>
          <a:p>
            <a:pPr eaLnBrk="1" hangingPunct="1"/>
            <a:r>
              <a:rPr lang="nl-NL" smtClean="0"/>
              <a:t>Functie</a:t>
            </a:r>
          </a:p>
          <a:p>
            <a:pPr lvl="2" eaLnBrk="1" hangingPunct="1"/>
            <a:r>
              <a:rPr lang="nl-NL" smtClean="0"/>
              <a:t>Ruimtelijke ordening</a:t>
            </a:r>
          </a:p>
          <a:p>
            <a:pPr lvl="2" eaLnBrk="1" hangingPunct="1"/>
            <a:r>
              <a:rPr lang="nl-NL" smtClean="0"/>
              <a:t>Motoriek</a:t>
            </a:r>
          </a:p>
          <a:p>
            <a:pPr lvl="2" eaLnBrk="1" hangingPunct="1"/>
            <a:r>
              <a:rPr lang="nl-NL" smtClean="0"/>
              <a:t>Zintuiglijke waarneming</a:t>
            </a:r>
          </a:p>
          <a:p>
            <a:pPr eaLnBrk="1" hangingPunct="1"/>
            <a:r>
              <a:rPr lang="nl-NL" smtClean="0"/>
              <a:t>Stoornis</a:t>
            </a:r>
          </a:p>
          <a:p>
            <a:pPr lvl="2" eaLnBrk="1" hangingPunct="1"/>
            <a:r>
              <a:rPr lang="nl-NL" smtClean="0"/>
              <a:t>Hemiparese</a:t>
            </a:r>
          </a:p>
          <a:p>
            <a:pPr lvl="4" eaLnBrk="1" hangingPunct="1"/>
            <a:r>
              <a:rPr lang="nl-NL" smtClean="0"/>
              <a:t>Verlamming van de spieren van 1 lichaamshelft</a:t>
            </a:r>
          </a:p>
          <a:p>
            <a:pPr lvl="2" eaLnBrk="1" hangingPunct="1"/>
            <a:r>
              <a:rPr lang="nl-NL" smtClean="0"/>
              <a:t>Sensibiliteitsstoornissen</a:t>
            </a:r>
          </a:p>
          <a:p>
            <a:pPr lvl="4" eaLnBrk="1" hangingPunct="1"/>
            <a:r>
              <a:rPr lang="nl-NL" smtClean="0"/>
              <a:t>Tintelingen/doofgevoel/brandend gevoel</a:t>
            </a:r>
          </a:p>
          <a:p>
            <a:pPr lvl="2" eaLnBrk="1" hangingPunct="1"/>
            <a:r>
              <a:rPr lang="nl-NL" smtClean="0"/>
              <a:t>Astereognosie</a:t>
            </a:r>
          </a:p>
          <a:p>
            <a:pPr lvl="4" eaLnBrk="1" hangingPunct="1"/>
            <a:r>
              <a:rPr lang="nl-NL" smtClean="0"/>
              <a:t>Voorwerpen niet meer herkennen door de tast</a:t>
            </a:r>
          </a:p>
          <a:p>
            <a:pPr lvl="2" eaLnBrk="1" hangingPunct="1"/>
            <a:endParaRPr lang="nl-NL" smtClean="0"/>
          </a:p>
          <a:p>
            <a:pPr eaLnBrk="1" hangingPunct="1"/>
            <a:endParaRPr lang="nl-NL" smtClean="0"/>
          </a:p>
        </p:txBody>
      </p:sp>
      <p:pic>
        <p:nvPicPr>
          <p:cNvPr id="18435" name="Afbeelding 3" descr="kwabbe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1643063"/>
            <a:ext cx="2857500" cy="198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mtClean="0">
                <a:solidFill>
                  <a:srgbClr val="7B9899"/>
                </a:solidFill>
              </a:rPr>
              <a:t>Slaapbeenkwab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nl-NL" dirty="0" smtClean="0"/>
              <a:t>Functie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nl-NL" dirty="0" smtClean="0"/>
              <a:t>Geheugen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nl-NL" dirty="0" smtClean="0"/>
              <a:t>Concentratie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nl-NL" dirty="0" smtClean="0"/>
              <a:t>Smaak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nl-NL" dirty="0" smtClean="0"/>
              <a:t>Gedeelte van de spraak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nl-NL" dirty="0" smtClean="0"/>
              <a:t>Stoornis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nl-NL" dirty="0" smtClean="0"/>
              <a:t>Concentratiestoornissen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nl-NL" dirty="0" smtClean="0"/>
              <a:t>Denkstoornissen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nl-NL" dirty="0" smtClean="0"/>
              <a:t>Sensorische afasie</a:t>
            </a:r>
          </a:p>
          <a:p>
            <a:pPr lvl="4" eaLnBrk="1" fontAlgn="auto" hangingPunct="1">
              <a:spcAft>
                <a:spcPts val="0"/>
              </a:spcAft>
              <a:buClr>
                <a:schemeClr val="accent5"/>
              </a:buClr>
              <a:defRPr/>
            </a:pPr>
            <a:r>
              <a:rPr lang="nl-NL" dirty="0" smtClean="0"/>
              <a:t>Verstoord taalbegrip. Begrijpt niet wat er gezegd wordt</a:t>
            </a:r>
          </a:p>
          <a:p>
            <a:pPr lvl="4" eaLnBrk="1" fontAlgn="auto" hangingPunct="1">
              <a:spcAft>
                <a:spcPts val="0"/>
              </a:spcAft>
              <a:buClr>
                <a:schemeClr val="accent5"/>
              </a:buClr>
              <a:defRPr/>
            </a:pPr>
            <a:r>
              <a:rPr lang="nl-NL" dirty="0" smtClean="0"/>
              <a:t>Vaak in combinatie met motorische afasie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nl-NL" dirty="0" smtClean="0"/>
              <a:t>Epilepsie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endParaRPr lang="nl-NL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nl-NL" dirty="0"/>
          </a:p>
        </p:txBody>
      </p:sp>
      <p:pic>
        <p:nvPicPr>
          <p:cNvPr id="19459" name="Afbeelding 3" descr="hersenen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07025" y="2500313"/>
            <a:ext cx="235585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mtClean="0">
                <a:solidFill>
                  <a:srgbClr val="7B9899"/>
                </a:solidFill>
              </a:rPr>
              <a:t>Achterhoofdskwab</a:t>
            </a:r>
          </a:p>
        </p:txBody>
      </p:sp>
      <p:sp>
        <p:nvSpPr>
          <p:cNvPr id="20482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nl-NL" smtClean="0"/>
              <a:t>Functie</a:t>
            </a:r>
          </a:p>
          <a:p>
            <a:pPr lvl="2" eaLnBrk="1" hangingPunct="1"/>
            <a:r>
              <a:rPr lang="nl-NL" smtClean="0"/>
              <a:t>gezichtgewaarwording</a:t>
            </a:r>
          </a:p>
          <a:p>
            <a:pPr eaLnBrk="1" hangingPunct="1"/>
            <a:r>
              <a:rPr lang="nl-NL" smtClean="0"/>
              <a:t>Stoornis</a:t>
            </a:r>
          </a:p>
          <a:p>
            <a:pPr lvl="2" eaLnBrk="1" hangingPunct="1"/>
            <a:r>
              <a:rPr lang="nl-NL" smtClean="0"/>
              <a:t>Eenzijdig gezichtsvelduitval</a:t>
            </a:r>
          </a:p>
        </p:txBody>
      </p:sp>
      <p:pic>
        <p:nvPicPr>
          <p:cNvPr id="20483" name="Afbeelding 3" descr="hersenen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88" y="3286125"/>
            <a:ext cx="24765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mtClean="0">
                <a:solidFill>
                  <a:srgbClr val="7B9899"/>
                </a:solidFill>
              </a:rPr>
              <a:t>De kleine hersenen</a:t>
            </a:r>
          </a:p>
        </p:txBody>
      </p:sp>
      <p:pic>
        <p:nvPicPr>
          <p:cNvPr id="21506" name="Tijdelijke aanduiding voor inhoud 3" descr="kleine hers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000375" y="2393950"/>
            <a:ext cx="2928938" cy="30226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el">
  <a:themeElements>
    <a:clrScheme name="Civie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e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e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84</TotalTime>
  <Words>373</Words>
  <Application>Microsoft Office PowerPoint</Application>
  <PresentationFormat>Diavoorstelling (4:3)</PresentationFormat>
  <Paragraphs>118</Paragraphs>
  <Slides>20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1" baseType="lpstr">
      <vt:lpstr>Civiel</vt:lpstr>
      <vt:lpstr>Het centrale Zenuwstelsel</vt:lpstr>
      <vt:lpstr>Centrale ZS</vt:lpstr>
      <vt:lpstr>Grote hersenen</vt:lpstr>
      <vt:lpstr>Kwabben</vt:lpstr>
      <vt:lpstr>Voorhoofdskwab</vt:lpstr>
      <vt:lpstr>Wandbeenkwab</vt:lpstr>
      <vt:lpstr>Slaapbeenkwab</vt:lpstr>
      <vt:lpstr>Achterhoofdskwab</vt:lpstr>
      <vt:lpstr>De kleine hersenen</vt:lpstr>
      <vt:lpstr>De kleine hersenen</vt:lpstr>
      <vt:lpstr>Hersenstam</vt:lpstr>
      <vt:lpstr>Hersenstam</vt:lpstr>
      <vt:lpstr>Hersenstam</vt:lpstr>
      <vt:lpstr>Ruggenmerg</vt:lpstr>
      <vt:lpstr>Ruggenmerg</vt:lpstr>
      <vt:lpstr>Ruggenmergvliezen</vt:lpstr>
      <vt:lpstr>Hersenvloeistof</vt:lpstr>
      <vt:lpstr>Paardenstaart</vt:lpstr>
      <vt:lpstr>Ruggenprik</vt:lpstr>
      <vt:lpstr>PowerPoint-presentatie</vt:lpstr>
    </vt:vector>
  </TitlesOfParts>
  <Company>quote components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 centrale Zenuwstelsel</dc:title>
  <dc:creator>Johan</dc:creator>
  <cp:lastModifiedBy>J.W.P. Bugel</cp:lastModifiedBy>
  <cp:revision>11</cp:revision>
  <dcterms:created xsi:type="dcterms:W3CDTF">2011-03-21T07:47:45Z</dcterms:created>
  <dcterms:modified xsi:type="dcterms:W3CDTF">2016-01-14T12:11:34Z</dcterms:modified>
</cp:coreProperties>
</file>